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88" r:id="rId7"/>
    <p:sldId id="289" r:id="rId8"/>
    <p:sldId id="290" r:id="rId9"/>
    <p:sldId id="258" r:id="rId10"/>
    <p:sldId id="291" r:id="rId11"/>
    <p:sldId id="292" r:id="rId12"/>
    <p:sldId id="286" r:id="rId13"/>
    <p:sldId id="293" r:id="rId14"/>
    <p:sldId id="294" r:id="rId15"/>
    <p:sldId id="295" r:id="rId16"/>
    <p:sldId id="260" r:id="rId17"/>
    <p:sldId id="263" r:id="rId18"/>
    <p:sldId id="261" r:id="rId19"/>
    <p:sldId id="266" r:id="rId20"/>
    <p:sldId id="265" r:id="rId21"/>
    <p:sldId id="262" r:id="rId22"/>
    <p:sldId id="259" r:id="rId23"/>
    <p:sldId id="264" r:id="rId24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3EEA80-33F0-4949-9D3F-0627604476D5}" v="178" dt="2020-07-08T09:49:48.7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102" d="100"/>
          <a:sy n="102" d="100"/>
        </p:scale>
        <p:origin x="13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adle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criptie.nl/scriptiehulp/onderzoeksmethode/fasen-van-de-onderzoeksmethod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D64868-659A-481B-A748-9B1F00F50A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800" dirty="0">
                <a:latin typeface="Arial" pitchFamily="34" charset="0"/>
                <a:cs typeface="Arial" pitchFamily="34" charset="0"/>
              </a:rPr>
              <a:t>IBS De leefbare stad</a:t>
            </a:r>
            <a:endParaRPr lang="nl-NL" sz="4800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1E9E6D6B-6CF3-4039-A231-2C51D94D26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Voorbereiding veldbezoek + </a:t>
            </a:r>
            <a:r>
              <a:rPr lang="nl-NL" dirty="0" err="1"/>
              <a:t>doelgroepanalyse</a:t>
            </a:r>
            <a:r>
              <a:rPr lang="nl-NL" dirty="0"/>
              <a:t> </a:t>
            </a:r>
          </a:p>
          <a:p>
            <a:r>
              <a:rPr lang="nl-NL" dirty="0"/>
              <a:t>Leerjaar 3 – periode 1 </a:t>
            </a:r>
          </a:p>
        </p:txBody>
      </p: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992187"/>
          </a:xfrm>
        </p:spPr>
        <p:txBody>
          <a:bodyPr anchor="t"/>
          <a:lstStyle/>
          <a:p>
            <a:r>
              <a:rPr lang="nl-NL" sz="4400" b="1" dirty="0"/>
              <a:t>Voor wie en met wie?</a:t>
            </a:r>
          </a:p>
        </p:txBody>
      </p:sp>
      <p:pic>
        <p:nvPicPr>
          <p:cNvPr id="1026" name="Picture 2" descr="Afbeeldingsresultaat voor w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1534614"/>
            <a:ext cx="4819837" cy="378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w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130" y="2268071"/>
            <a:ext cx="3248459" cy="305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1524000" y="5486088"/>
            <a:ext cx="91440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sz="4400" dirty="0"/>
              <a:t>Doelgroep &amp; stakeholders</a:t>
            </a:r>
          </a:p>
        </p:txBody>
      </p:sp>
    </p:spTree>
    <p:extLst>
      <p:ext uri="{BB962C8B-B14F-4D97-AF65-F5344CB8AC3E}">
        <p14:creationId xmlns:p14="http://schemas.microsoft.com/office/powerpoint/2010/main" val="2047356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992187"/>
          </a:xfrm>
        </p:spPr>
        <p:txBody>
          <a:bodyPr anchor="t"/>
          <a:lstStyle/>
          <a:p>
            <a:r>
              <a:rPr lang="nl-NL" sz="4400" b="1" dirty="0"/>
              <a:t>Voor wie en met wie?</a:t>
            </a:r>
          </a:p>
        </p:txBody>
      </p:sp>
      <p:pic>
        <p:nvPicPr>
          <p:cNvPr id="8" name="Picture 2" descr="Afbeeldingsresultaat voor Het marktonderzoeksproces">
            <a:extLst>
              <a:ext uri="{FF2B5EF4-FFF2-40B4-BE49-F238E27FC236}">
                <a16:creationId xmlns:a16="http://schemas.microsoft.com/office/drawing/2014/main" id="{BA181C52-69C4-42A6-B64C-8C758C933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5479" b="13956"/>
          <a:stretch/>
        </p:blipFill>
        <p:spPr bwMode="auto">
          <a:xfrm>
            <a:off x="2440443" y="959223"/>
            <a:ext cx="7311113" cy="523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558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992187"/>
          </a:xfrm>
        </p:spPr>
        <p:txBody>
          <a:bodyPr anchor="t"/>
          <a:lstStyle/>
          <a:p>
            <a:r>
              <a:rPr lang="nl-NL" sz="4400" b="1" dirty="0"/>
              <a:t>Voor wie en met wie?</a:t>
            </a:r>
          </a:p>
        </p:txBody>
      </p:sp>
      <p:pic>
        <p:nvPicPr>
          <p:cNvPr id="5" name="Picture 2" descr="Afbeeldingsresultaat voor Het marktonderzoeksproces">
            <a:extLst>
              <a:ext uri="{FF2B5EF4-FFF2-40B4-BE49-F238E27FC236}">
                <a16:creationId xmlns:a16="http://schemas.microsoft.com/office/drawing/2014/main" id="{BA181C52-69C4-42A6-B64C-8C758C933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5479" b="13956"/>
          <a:stretch/>
        </p:blipFill>
        <p:spPr bwMode="auto">
          <a:xfrm>
            <a:off x="2440443" y="959223"/>
            <a:ext cx="7311113" cy="523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fbeeldingsresultaat voor Het marktonderzoeksproces">
            <a:extLst>
              <a:ext uri="{FF2B5EF4-FFF2-40B4-BE49-F238E27FC236}">
                <a16:creationId xmlns:a16="http://schemas.microsoft.com/office/drawing/2014/main" id="{BA181C52-69C4-42A6-B64C-8C758C933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5479" b="70680"/>
          <a:stretch/>
        </p:blipFill>
        <p:spPr bwMode="auto">
          <a:xfrm>
            <a:off x="2440443" y="959223"/>
            <a:ext cx="7311113" cy="178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471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83EE099-1F42-45C0-883C-80BE242D835C}"/>
              </a:ext>
            </a:extLst>
          </p:cNvPr>
          <p:cNvSpPr txBox="1">
            <a:spLocks/>
          </p:cNvSpPr>
          <p:nvPr/>
        </p:nvSpPr>
        <p:spPr>
          <a:xfrm>
            <a:off x="1054657" y="1262295"/>
            <a:ext cx="3974544" cy="19291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Doelgroepanalyse:</a:t>
            </a:r>
          </a:p>
          <a:p>
            <a:endParaRPr lang="nl-NL" dirty="0"/>
          </a:p>
          <a:p>
            <a:r>
              <a:rPr lang="nl-NL" b="0" dirty="0"/>
              <a:t>Demografisch</a:t>
            </a:r>
          </a:p>
          <a:p>
            <a:r>
              <a:rPr lang="nl-NL" b="0" dirty="0"/>
              <a:t>Psychografisch</a:t>
            </a:r>
          </a:p>
          <a:p>
            <a:r>
              <a:rPr lang="nl-NL" b="0" dirty="0"/>
              <a:t>Geografisch</a:t>
            </a:r>
          </a:p>
        </p:txBody>
      </p:sp>
      <p:pic>
        <p:nvPicPr>
          <p:cNvPr id="1026" name="Picture 2" descr="Afbeeldingsresultaat voor doelgro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955" y="1342977"/>
            <a:ext cx="5369923" cy="436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240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83EE099-1F42-45C0-883C-80BE242D835C}"/>
              </a:ext>
            </a:extLst>
          </p:cNvPr>
          <p:cNvSpPr txBox="1">
            <a:spLocks/>
          </p:cNvSpPr>
          <p:nvPr/>
        </p:nvSpPr>
        <p:spPr>
          <a:xfrm>
            <a:off x="1054657" y="1262295"/>
            <a:ext cx="3974544" cy="1054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Doelgroepanalyse: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82CD1F3-B309-47D5-9D36-DA0C3141E0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1"/>
          <a:stretch/>
        </p:blipFill>
        <p:spPr>
          <a:xfrm>
            <a:off x="5298141" y="142778"/>
            <a:ext cx="4885429" cy="600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5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8A5E0C7-22CE-427F-B3F3-545A0D5FA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038" y="462962"/>
            <a:ext cx="8846502" cy="5689515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983EE099-1F42-45C0-883C-80BE242D835C}"/>
              </a:ext>
            </a:extLst>
          </p:cNvPr>
          <p:cNvSpPr txBox="1">
            <a:spLocks/>
          </p:cNvSpPr>
          <p:nvPr/>
        </p:nvSpPr>
        <p:spPr>
          <a:xfrm>
            <a:off x="615387" y="742342"/>
            <a:ext cx="3974544" cy="1054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Stakeholderanalyse:</a:t>
            </a:r>
          </a:p>
        </p:txBody>
      </p:sp>
    </p:spTree>
    <p:extLst>
      <p:ext uri="{BB962C8B-B14F-4D97-AF65-F5344CB8AC3E}">
        <p14:creationId xmlns:p14="http://schemas.microsoft.com/office/powerpoint/2010/main" val="2230908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3056406" y="151792"/>
            <a:ext cx="8989331" cy="5831395"/>
            <a:chOff x="3056406" y="151792"/>
            <a:chExt cx="8989331" cy="5831395"/>
          </a:xfrm>
        </p:grpSpPr>
        <p:pic>
          <p:nvPicPr>
            <p:cNvPr id="2050" name="Picture 2" descr="Afbeeldingsresultaat voor interface stakeholder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0" y="321862"/>
              <a:ext cx="8711987" cy="5661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hthoek 1"/>
            <p:cNvSpPr/>
            <p:nvPr/>
          </p:nvSpPr>
          <p:spPr>
            <a:xfrm>
              <a:off x="3056406" y="151792"/>
              <a:ext cx="3134844" cy="1181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" name="Titel 1">
            <a:extLst>
              <a:ext uri="{FF2B5EF4-FFF2-40B4-BE49-F238E27FC236}">
                <a16:creationId xmlns:a16="http://schemas.microsoft.com/office/drawing/2014/main" id="{983EE099-1F42-45C0-883C-80BE242D835C}"/>
              </a:ext>
            </a:extLst>
          </p:cNvPr>
          <p:cNvSpPr txBox="1">
            <a:spLocks/>
          </p:cNvSpPr>
          <p:nvPr/>
        </p:nvSpPr>
        <p:spPr>
          <a:xfrm>
            <a:off x="615387" y="742342"/>
            <a:ext cx="3974544" cy="1054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Stakeholderanalyse:</a:t>
            </a:r>
          </a:p>
        </p:txBody>
      </p:sp>
    </p:spTree>
    <p:extLst>
      <p:ext uri="{BB962C8B-B14F-4D97-AF65-F5344CB8AC3E}">
        <p14:creationId xmlns:p14="http://schemas.microsoft.com/office/powerpoint/2010/main" val="1509005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983EE099-1F42-45C0-883C-80BE242D835C}"/>
              </a:ext>
            </a:extLst>
          </p:cNvPr>
          <p:cNvSpPr txBox="1">
            <a:spLocks/>
          </p:cNvSpPr>
          <p:nvPr/>
        </p:nvSpPr>
        <p:spPr>
          <a:xfrm>
            <a:off x="615387" y="742342"/>
            <a:ext cx="3974544" cy="1054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Stakeholderanalyse:</a:t>
            </a:r>
          </a:p>
        </p:txBody>
      </p:sp>
      <p:pic>
        <p:nvPicPr>
          <p:cNvPr id="1026" name="Picture 2" descr="Afbeeldingsresultaat voor interface stakehol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3400"/>
            <a:ext cx="5613400" cy="552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428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983EE099-1F42-45C0-883C-80BE242D835C}"/>
              </a:ext>
            </a:extLst>
          </p:cNvPr>
          <p:cNvSpPr txBox="1">
            <a:spLocks/>
          </p:cNvSpPr>
          <p:nvPr/>
        </p:nvSpPr>
        <p:spPr>
          <a:xfrm>
            <a:off x="615387" y="742342"/>
            <a:ext cx="3974544" cy="1054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Stakeholderanalyse:</a:t>
            </a:r>
          </a:p>
        </p:txBody>
      </p:sp>
      <p:pic>
        <p:nvPicPr>
          <p:cNvPr id="6" name="Picture 2" descr="Afbeeldingsresultaat voor stakeholdersanalyse">
            <a:extLst>
              <a:ext uri="{FF2B5EF4-FFF2-40B4-BE49-F238E27FC236}">
                <a16:creationId xmlns:a16="http://schemas.microsoft.com/office/drawing/2014/main" id="{97523F5E-0EC8-445E-9BF2-4FC4C2D36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57" y="-62753"/>
            <a:ext cx="7868356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867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992187"/>
          </a:xfrm>
        </p:spPr>
        <p:txBody>
          <a:bodyPr anchor="t"/>
          <a:lstStyle/>
          <a:p>
            <a:r>
              <a:rPr lang="nl-NL" sz="4400" b="1" dirty="0"/>
              <a:t>Voor wie en met wie?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1054656" y="1262295"/>
            <a:ext cx="8860565" cy="10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l"/>
            <a:r>
              <a:rPr lang="nl-NL"/>
              <a:t>Opdracht: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F010BB9-1603-40BE-A305-EF6B1561FDF6}"/>
              </a:ext>
            </a:extLst>
          </p:cNvPr>
          <p:cNvSpPr txBox="1"/>
          <p:nvPr/>
        </p:nvSpPr>
        <p:spPr>
          <a:xfrm>
            <a:off x="1054656" y="2121820"/>
            <a:ext cx="10939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dirty="0">
                <a:latin typeface="Arial" pitchFamily="34" charset="0"/>
                <a:ea typeface="+mj-ea"/>
                <a:cs typeface="Arial" pitchFamily="34" charset="0"/>
              </a:rPr>
              <a:t>In kaart brengen van doelgroep o.b.v. Facebook profiel (45 min)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500" dirty="0">
                <a:latin typeface="Arial" pitchFamily="34" charset="0"/>
                <a:ea typeface="+mj-ea"/>
                <a:cs typeface="Arial" pitchFamily="34" charset="0"/>
              </a:rPr>
              <a:t>Demografisch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500" dirty="0">
                <a:latin typeface="Arial" pitchFamily="34" charset="0"/>
                <a:ea typeface="+mj-ea"/>
                <a:cs typeface="Arial" pitchFamily="34" charset="0"/>
              </a:rPr>
              <a:t>Psychografisch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500" dirty="0">
                <a:latin typeface="Arial" pitchFamily="34" charset="0"/>
                <a:ea typeface="+mj-ea"/>
                <a:cs typeface="Arial" pitchFamily="34" charset="0"/>
              </a:rPr>
              <a:t>Geografisch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F010BB9-1603-40BE-A305-EF6B1561FDF6}"/>
              </a:ext>
            </a:extLst>
          </p:cNvPr>
          <p:cNvSpPr txBox="1"/>
          <p:nvPr/>
        </p:nvSpPr>
        <p:spPr>
          <a:xfrm>
            <a:off x="1054656" y="3681679"/>
            <a:ext cx="1093922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dirty="0">
                <a:latin typeface="Arial" pitchFamily="34" charset="0"/>
                <a:cs typeface="Arial" pitchFamily="34" charset="0"/>
              </a:rPr>
              <a:t>In kaart brengen van stakeholders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500" dirty="0">
                <a:latin typeface="Arial" pitchFamily="34" charset="0"/>
                <a:cs typeface="Arial" pitchFamily="34" charset="0"/>
              </a:rPr>
              <a:t>Interne-, externe- en interface stakeholders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500" dirty="0">
                <a:latin typeface="Arial" pitchFamily="34" charset="0"/>
                <a:cs typeface="Arial" pitchFamily="34" charset="0"/>
              </a:rPr>
              <a:t>Belang en invloed van de stakeholders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sz="25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500" dirty="0">
                <a:latin typeface="Arial" pitchFamily="34" charset="0"/>
                <a:cs typeface="Arial" pitchFamily="34" charset="0"/>
              </a:rPr>
              <a:t>Op locatie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500" dirty="0">
                <a:latin typeface="Arial" pitchFamily="34" charset="0"/>
                <a:cs typeface="Arial" pitchFamily="34" charset="0"/>
              </a:rPr>
              <a:t>11:50 terug op Helicon.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500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8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A2F6A2-6326-43AC-97B2-6E1A15FAB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969"/>
            <a:ext cx="10515600" cy="1325563"/>
          </a:xfrm>
        </p:spPr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60AFB7-6C62-416D-A2B5-36CEBB3DC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71"/>
            <a:ext cx="10515600" cy="4565878"/>
          </a:xfrm>
        </p:spPr>
        <p:txBody>
          <a:bodyPr/>
          <a:lstStyle/>
          <a:p>
            <a:r>
              <a:rPr lang="nl-NL" dirty="0"/>
              <a:t>Waar zijn we gebleven? </a:t>
            </a:r>
          </a:p>
          <a:p>
            <a:r>
              <a:rPr lang="nl-NL" dirty="0"/>
              <a:t>Lesdoelen</a:t>
            </a:r>
          </a:p>
          <a:p>
            <a:r>
              <a:rPr lang="nl-NL" dirty="0"/>
              <a:t>Onderzoeksmethodes </a:t>
            </a:r>
          </a:p>
          <a:p>
            <a:r>
              <a:rPr lang="nl-NL" dirty="0"/>
              <a:t>Beoordelingsformulier</a:t>
            </a:r>
          </a:p>
          <a:p>
            <a:r>
              <a:rPr lang="nl-NL" dirty="0"/>
              <a:t>Belangrijke onderwerpen in deelvragen</a:t>
            </a:r>
          </a:p>
          <a:p>
            <a:r>
              <a:rPr lang="nl-NL" dirty="0"/>
              <a:t>Voorbereiding bezoek gebied</a:t>
            </a:r>
          </a:p>
          <a:p>
            <a:r>
              <a:rPr lang="nl-NL" dirty="0"/>
              <a:t>Topiclijst</a:t>
            </a:r>
          </a:p>
          <a:p>
            <a:r>
              <a:rPr lang="nl-NL" dirty="0"/>
              <a:t>Doelgroep analyse </a:t>
            </a:r>
          </a:p>
          <a:p>
            <a:r>
              <a:rPr lang="nl-NL" dirty="0"/>
              <a:t>Stakeholdersanalyse </a:t>
            </a:r>
          </a:p>
          <a:p>
            <a:endParaRPr lang="nl-NL" dirty="0"/>
          </a:p>
        </p:txBody>
      </p:sp>
      <p:pic>
        <p:nvPicPr>
          <p:cNvPr id="1026" name="Picture 2" descr="Inhoud | Rekenen met Mike 2f">
            <a:extLst>
              <a:ext uri="{FF2B5EF4-FFF2-40B4-BE49-F238E27FC236}">
                <a16:creationId xmlns:a16="http://schemas.microsoft.com/office/drawing/2014/main" id="{7D725637-C32A-4C06-8CC4-D8C7C6E26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99" y="795537"/>
            <a:ext cx="49720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106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992187"/>
          </a:xfrm>
        </p:spPr>
        <p:txBody>
          <a:bodyPr anchor="t"/>
          <a:lstStyle/>
          <a:p>
            <a:r>
              <a:rPr lang="nl-NL" sz="4400" b="1" dirty="0"/>
              <a:t>Voor wie en met wie?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1054656" y="1262295"/>
            <a:ext cx="8860565" cy="10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l"/>
            <a:r>
              <a:rPr lang="nl-NL" dirty="0"/>
              <a:t>Opdracht: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F010BB9-1603-40BE-A305-EF6B1561FDF6}"/>
              </a:ext>
            </a:extLst>
          </p:cNvPr>
          <p:cNvSpPr txBox="1"/>
          <p:nvPr/>
        </p:nvSpPr>
        <p:spPr>
          <a:xfrm>
            <a:off x="1054656" y="2121820"/>
            <a:ext cx="1093922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dirty="0">
                <a:latin typeface="Arial" pitchFamily="34" charset="0"/>
                <a:cs typeface="Arial" pitchFamily="34" charset="0"/>
              </a:rPr>
              <a:t>In kaart brengen van stakeholders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500" dirty="0">
                <a:latin typeface="Arial" pitchFamily="34" charset="0"/>
                <a:cs typeface="Arial" pitchFamily="34" charset="0"/>
              </a:rPr>
              <a:t>Intern-, externe- en interface stakeholders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500" dirty="0">
                <a:latin typeface="Arial" pitchFamily="34" charset="0"/>
                <a:cs typeface="Arial" pitchFamily="34" charset="0"/>
              </a:rPr>
              <a:t>Belang en invloed van de stakeholders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sz="2500" dirty="0">
              <a:latin typeface="Arial" pitchFamily="34" charset="0"/>
              <a:cs typeface="Arial" pitchFamily="34" charset="0"/>
            </a:endParaRPr>
          </a:p>
          <a:p>
            <a:endParaRPr lang="nl-NL" sz="25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122" y="2229399"/>
            <a:ext cx="7190286" cy="3866869"/>
          </a:xfrm>
          <a:prstGeom prst="rect">
            <a:avLst/>
          </a:prstGeom>
        </p:spPr>
      </p:pic>
      <p:pic>
        <p:nvPicPr>
          <p:cNvPr id="9" name="Picture 2" descr="Gerelateerde afbeel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91" y="2121820"/>
            <a:ext cx="2194131" cy="168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824991" y="3981379"/>
            <a:ext cx="219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hlinkClick r:id="rId4"/>
              </a:rPr>
              <a:t>www.padlet.com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7954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C2CDF7-89DB-4AF1-ACFF-1BC117AFA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zijn we gebleven?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41BB88-263E-46C0-B085-C1DFBEF84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9310936" cy="385824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Gisteren hebben we behandeld:</a:t>
            </a:r>
          </a:p>
          <a:p>
            <a:r>
              <a:rPr lang="nl-NL" dirty="0"/>
              <a:t>wat onderzoek is</a:t>
            </a:r>
          </a:p>
          <a:p>
            <a:r>
              <a:rPr lang="nl-NL" dirty="0"/>
              <a:t>Welke onderzoeksmethoden er zijn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Hebben jullie methodes gekozen voor jullie onderzoek?</a:t>
            </a:r>
          </a:p>
        </p:txBody>
      </p:sp>
      <p:pic>
        <p:nvPicPr>
          <p:cNvPr id="2050" name="Picture 2" descr="De Standaard">
            <a:extLst>
              <a:ext uri="{FF2B5EF4-FFF2-40B4-BE49-F238E27FC236}">
                <a16:creationId xmlns:a16="http://schemas.microsoft.com/office/drawing/2014/main" id="{0AABC339-7FC8-4224-AE97-9F0371349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339" y="1309064"/>
            <a:ext cx="3657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30F7A1D-1A0C-4768-88CD-99BB4C9E7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1615">
            <a:off x="10545981" y="287570"/>
            <a:ext cx="1463535" cy="82323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0A2D915-F051-4DBB-B2F4-254A89DDC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160" y="308286"/>
            <a:ext cx="1701015" cy="95682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9C4AC9A-8ED1-427A-9B67-1FA8011F9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37204">
            <a:off x="6496628" y="386485"/>
            <a:ext cx="1170627" cy="6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9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Lesdoel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63464"/>
            <a:ext cx="7211144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Aan het einde van deze les kun je:</a:t>
            </a:r>
          </a:p>
          <a:p>
            <a:r>
              <a:rPr lang="nl-NL" dirty="0"/>
              <a:t>Aangeven hoe de te behandelen thema’s in jullie hoofd- en deelvragen terugkomen</a:t>
            </a:r>
          </a:p>
          <a:p>
            <a:r>
              <a:rPr lang="nl-NL" dirty="0"/>
              <a:t>Uitleggen wat een topiclijst is</a:t>
            </a:r>
          </a:p>
          <a:p>
            <a:r>
              <a:rPr lang="nl-NL" dirty="0"/>
              <a:t>Laten zien hoe jullie wijkbezoek voorbereid is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A96831F-C629-4BC6-B37E-CCE277FFD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625" y="782424"/>
            <a:ext cx="3390115" cy="452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B5905-6BEE-49CC-9644-EE473681B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Onderzoeksmethodes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130B81-0EEA-446A-A3E4-A1F4AF257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2117"/>
            <a:ext cx="10515600" cy="4479380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Kwalitatief onderzoek</a:t>
            </a:r>
          </a:p>
          <a:p>
            <a:pPr lvl="1"/>
            <a:r>
              <a:rPr lang="nl-NL" dirty="0"/>
              <a:t>Observatie</a:t>
            </a:r>
          </a:p>
          <a:p>
            <a:pPr lvl="1"/>
            <a:r>
              <a:rPr lang="nl-NL" dirty="0"/>
              <a:t>Groepsdiscussie</a:t>
            </a:r>
          </a:p>
          <a:p>
            <a:pPr lvl="1"/>
            <a:r>
              <a:rPr lang="nl-NL" dirty="0"/>
              <a:t>Interview </a:t>
            </a:r>
          </a:p>
          <a:p>
            <a:pPr lvl="1"/>
            <a:r>
              <a:rPr lang="nl-NL" dirty="0"/>
              <a:t>Literatuur onderzoek</a:t>
            </a:r>
          </a:p>
          <a:p>
            <a:endParaRPr lang="nl-NL" dirty="0"/>
          </a:p>
          <a:p>
            <a:r>
              <a:rPr lang="nl-NL" dirty="0"/>
              <a:t>Kwantitatief onderzoek </a:t>
            </a:r>
          </a:p>
          <a:p>
            <a:pPr lvl="1"/>
            <a:r>
              <a:rPr lang="nl-NL" dirty="0"/>
              <a:t>Vragenlijsten</a:t>
            </a:r>
          </a:p>
          <a:p>
            <a:pPr lvl="1"/>
            <a:r>
              <a:rPr lang="nl-NL" dirty="0"/>
              <a:t>Bestaand bronnenonderzoek</a:t>
            </a:r>
          </a:p>
          <a:p>
            <a:pPr lvl="1"/>
            <a:r>
              <a:rPr lang="nl-NL" dirty="0"/>
              <a:t>Tracking </a:t>
            </a:r>
          </a:p>
          <a:p>
            <a:pPr lvl="1"/>
            <a:r>
              <a:rPr lang="nl-NL" dirty="0"/>
              <a:t>Panelonderzoek </a:t>
            </a:r>
          </a:p>
          <a:p>
            <a:pPr lvl="1"/>
            <a:r>
              <a:rPr lang="nl-NL" dirty="0"/>
              <a:t>Telefonisch onderzoek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9CFF7F1-1B63-46F6-A001-E276D8A3D4FF}"/>
              </a:ext>
            </a:extLst>
          </p:cNvPr>
          <p:cNvSpPr txBox="1"/>
          <p:nvPr/>
        </p:nvSpPr>
        <p:spPr>
          <a:xfrm>
            <a:off x="10519954" y="3592405"/>
            <a:ext cx="984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2"/>
              </a:rPr>
              <a:t>Bron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99C7F81-FAD8-4F97-9CF0-EE82E55D4C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663"/>
          <a:stretch/>
        </p:blipFill>
        <p:spPr>
          <a:xfrm>
            <a:off x="6608855" y="631265"/>
            <a:ext cx="3465256" cy="213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07A683-7F6A-4C55-BC83-A569F7277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Beoordelingsformulier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16ACBF-D558-4EFD-820C-351E43D77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Zijn er nog vragen over het beoordelingsformulier?</a:t>
            </a:r>
          </a:p>
          <a:p>
            <a:r>
              <a:rPr lang="nl-NL" dirty="0"/>
              <a:t>Zijn de onderdelen duidelijk?</a:t>
            </a:r>
          </a:p>
        </p:txBody>
      </p:sp>
      <p:pic>
        <p:nvPicPr>
          <p:cNvPr id="3074" name="Picture 2" descr="Boring Boring everywhere! - Toy Story Everywhere - quickmeme">
            <a:extLst>
              <a:ext uri="{FF2B5EF4-FFF2-40B4-BE49-F238E27FC236}">
                <a16:creationId xmlns:a16="http://schemas.microsoft.com/office/drawing/2014/main" id="{8EE116FA-F06A-4148-97C1-AB4B68977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647093"/>
            <a:ext cx="2895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129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9AE3DC-2C29-4C2A-A8DF-8ED9E8387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Onderwerpen deelvragen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51E83C-CBAB-4354-8192-7F9415A34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8804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Hebben jullie alle onderwerpen uit beoordelingsformulier verwerkt in deelvragen?</a:t>
            </a:r>
          </a:p>
          <a:p>
            <a:r>
              <a:rPr lang="nl-NL" dirty="0"/>
              <a:t>wet- en regelgeving</a:t>
            </a:r>
          </a:p>
          <a:p>
            <a:r>
              <a:rPr lang="nl-NL" dirty="0"/>
              <a:t>trends </a:t>
            </a:r>
          </a:p>
          <a:p>
            <a:r>
              <a:rPr lang="nl-NL" dirty="0"/>
              <a:t>fysieke leefbaarheid</a:t>
            </a:r>
          </a:p>
          <a:p>
            <a:r>
              <a:rPr lang="nl-NL" dirty="0"/>
              <a:t>sociale leefbaarheid</a:t>
            </a:r>
          </a:p>
          <a:p>
            <a:r>
              <a:rPr lang="nl-NL" dirty="0"/>
              <a:t>duurzame elementen</a:t>
            </a:r>
          </a:p>
        </p:txBody>
      </p:sp>
      <p:pic>
        <p:nvPicPr>
          <p:cNvPr id="4098" name="Picture 2" descr="Youre not bored... Youre borinG meme - Grumpy Cat (61081) Page 10 •  MemesHappen">
            <a:extLst>
              <a:ext uri="{FF2B5EF4-FFF2-40B4-BE49-F238E27FC236}">
                <a16:creationId xmlns:a16="http://schemas.microsoft.com/office/drawing/2014/main" id="{47E16F08-C0EB-4372-AACD-114C7EE25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381" y="3185818"/>
            <a:ext cx="19240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315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2AF1EF-C8ED-4A5E-AAA6-C96D8F0B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Voorbereiding bezoek gebied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5A7F68-77E4-4EB9-9732-571466384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Ga voorbereid op pad</a:t>
            </a:r>
          </a:p>
          <a:p>
            <a:r>
              <a:rPr lang="nl-NL" dirty="0"/>
              <a:t>Maak foto’s (</a:t>
            </a:r>
            <a:r>
              <a:rPr lang="nl-NL" dirty="0" err="1"/>
              <a:t>Pecha</a:t>
            </a:r>
            <a:r>
              <a:rPr lang="nl-NL" dirty="0"/>
              <a:t> </a:t>
            </a:r>
            <a:r>
              <a:rPr lang="nl-NL" dirty="0" err="1"/>
              <a:t>Kucha</a:t>
            </a:r>
            <a:r>
              <a:rPr lang="nl-NL" dirty="0"/>
              <a:t> en adviesrapport) </a:t>
            </a:r>
          </a:p>
          <a:p>
            <a:r>
              <a:rPr lang="nl-NL" dirty="0"/>
              <a:t>Wat ga je verzamelen? Waar ga je op letten?</a:t>
            </a:r>
          </a:p>
          <a:p>
            <a:r>
              <a:rPr lang="nl-NL" dirty="0"/>
              <a:t>Welke doelgroep woont in dit gebied? </a:t>
            </a:r>
          </a:p>
          <a:p>
            <a:r>
              <a:rPr lang="nl-NL" dirty="0"/>
              <a:t>Welke stakeholders zijn er? </a:t>
            </a:r>
          </a:p>
        </p:txBody>
      </p:sp>
      <p:pic>
        <p:nvPicPr>
          <p:cNvPr id="5122" name="Picture 2" descr="Padvinder kostuum - Feestbazaar.nl">
            <a:extLst>
              <a:ext uri="{FF2B5EF4-FFF2-40B4-BE49-F238E27FC236}">
                <a16:creationId xmlns:a16="http://schemas.microsoft.com/office/drawing/2014/main" id="{61A98277-9C23-41F6-B543-F34ECB567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8"/>
          <a:stretch/>
        </p:blipFill>
        <p:spPr bwMode="auto">
          <a:xfrm>
            <a:off x="7913247" y="2007909"/>
            <a:ext cx="3679758" cy="379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913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D8FFC9-BD4A-4618-AF62-AD9568E1C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Topiclijst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FF6BCE-47DE-4397-9112-9FC47B936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9168"/>
            <a:ext cx="7713617" cy="100520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Wat is een topiclijst?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Start maken met topiclijst </a:t>
            </a:r>
            <a:r>
              <a:rPr lang="nl-NL" dirty="0">
                <a:sym typeface="Wingdings" panose="05000000000000000000" pitchFamily="2" charset="2"/>
              </a:rPr>
              <a:t> geeft overzicht</a:t>
            </a:r>
            <a:endParaRPr lang="nl-NL" dirty="0"/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1F3E2B8-D8F6-4C5B-B372-CFD61994ABD8}"/>
              </a:ext>
            </a:extLst>
          </p:cNvPr>
          <p:cNvSpPr txBox="1"/>
          <p:nvPr/>
        </p:nvSpPr>
        <p:spPr>
          <a:xfrm>
            <a:off x="2916600" y="2828835"/>
            <a:ext cx="655272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2400" dirty="0"/>
              <a:t>Een topiclijst is een lijst met onderwerpen die in het interview minimaal ter sprake moeten komen.</a:t>
            </a:r>
          </a:p>
        </p:txBody>
      </p:sp>
      <p:pic>
        <p:nvPicPr>
          <p:cNvPr id="1026" name="Picture 2" descr="Amberscript voor het foutloos uitwerken van uw interviews | AVT">
            <a:extLst>
              <a:ext uri="{FF2B5EF4-FFF2-40B4-BE49-F238E27FC236}">
                <a16:creationId xmlns:a16="http://schemas.microsoft.com/office/drawing/2014/main" id="{9265F117-C959-426F-ADDB-DE37BB347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188" y="4353625"/>
            <a:ext cx="3770811" cy="181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16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7DE6F1-65E5-4742-993C-166C160C650C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47a28104-336f-447d-946e-e305ac2bcd47"/>
    <ds:schemaRef ds:uri="34354c1b-6b8c-435b-ad50-990538c1955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6614168-1363-41D5-B64A-FC595DA39B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332</Words>
  <Application>Microsoft Office PowerPoint</Application>
  <PresentationFormat>Breedbeeld</PresentationFormat>
  <Paragraphs>97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Thema1</vt:lpstr>
      <vt:lpstr>IBS De leefbare stad</vt:lpstr>
      <vt:lpstr>Inhoud</vt:lpstr>
      <vt:lpstr>Waar zijn we gebleven? </vt:lpstr>
      <vt:lpstr>Lesdoel</vt:lpstr>
      <vt:lpstr>Onderzoeksmethodes</vt:lpstr>
      <vt:lpstr>Beoordelingsformulier</vt:lpstr>
      <vt:lpstr>Onderwerpen deelvragen</vt:lpstr>
      <vt:lpstr>Voorbereiding bezoek gebied</vt:lpstr>
      <vt:lpstr>Topiclijst </vt:lpstr>
      <vt:lpstr>Voor wie en met wie?</vt:lpstr>
      <vt:lpstr>Voor wie en met wie?</vt:lpstr>
      <vt:lpstr>Voor wie en met wie?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Voor wie en met wie?</vt:lpstr>
      <vt:lpstr>Voor wie en met wie?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Marieke Drabbe</cp:lastModifiedBy>
  <cp:revision>13</cp:revision>
  <dcterms:created xsi:type="dcterms:W3CDTF">2020-08-25T13:15:30Z</dcterms:created>
  <dcterms:modified xsi:type="dcterms:W3CDTF">2020-09-08T10:25:16Z</dcterms:modified>
</cp:coreProperties>
</file>